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85323"/>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will happen to the house when the floodwaters go down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432862" y="2291338"/>
            <a:ext cx="7606560"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It will naturally fall back down.</a:t>
            </a:r>
            <a:endParaRPr lang="zh-CN" altLang="en-US"/>
          </a:p>
        </p:txBody>
      </p:sp>
      <p:sp>
        <p:nvSpPr>
          <p:cNvPr id="5" name="内容占位符 1"/>
          <p:cNvSpPr txBox="1">
            <a:spLocks/>
          </p:cNvSpPr>
          <p:nvPr/>
        </p:nvSpPr>
        <p:spPr bwMode="auto">
          <a:xfrm>
            <a:off x="360854" y="3117700"/>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根据文中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the floodwaters go down, the floating house will naturally fall back down</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可知，当洪水退去时，漂浮的房屋会自然地落回地面。</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41201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much does the flood-resistant system cost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3"/>
          <p:cNvSpPr txBox="1">
            <a:spLocks/>
          </p:cNvSpPr>
          <p:nvPr/>
        </p:nvSpPr>
        <p:spPr bwMode="auto">
          <a:xfrm>
            <a:off x="458740" y="1467325"/>
            <a:ext cx="883069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About 770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000 yen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宋体" panose="02010600030101010101" pitchFamily="2" charset="-122"/>
                <a:ea typeface="宋体" panose="02010600030101010101" pitchFamily="2" charset="-122"/>
              </a:rPr>
              <a:t>≈</a:t>
            </a:r>
            <a:r>
              <a:rPr lang="en-US" altLang="zh-CN" b="1" smtClean="0">
                <a:solidFill>
                  <a:srgbClr val="FF0000"/>
                </a:solidFill>
                <a:latin typeface="Times New Roman" panose="02020603050405020304" pitchFamily="18" charset="0"/>
                <a:ea typeface="宋体" panose="02010600030101010101" pitchFamily="2" charset="-122"/>
              </a:rPr>
              <a:t>38</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000 yuan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endParaRPr lang="zh-CN" altLang="en-US"/>
          </a:p>
        </p:txBody>
      </p:sp>
      <p:sp>
        <p:nvSpPr>
          <p:cNvPr id="5" name="内容占位符 2"/>
          <p:cNvSpPr txBox="1">
            <a:spLocks/>
          </p:cNvSpPr>
          <p:nvPr/>
        </p:nvSpPr>
        <p:spPr bwMode="auto">
          <a:xfrm>
            <a:off x="360854" y="2325612"/>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根据文中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cost of this system is only about 770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000 yen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mn-ea"/>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38</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000 yuan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可知，防洪系统的成本为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77</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万日元（</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约合</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3.8</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万元人民币</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64210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016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else do you think could be added to houses to make them even safer in floods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b</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838622" y="986354"/>
            <a:ext cx="4831278" cy="513021"/>
          </a:xfrm>
          <a:prstGeom prst="rect">
            <a:avLst/>
          </a:prstGeom>
        </p:spPr>
      </p:pic>
      <p:sp>
        <p:nvSpPr>
          <p:cNvPr id="4" name="内容占位符 1"/>
          <p:cNvSpPr txBox="1">
            <a:spLocks/>
          </p:cNvSpPr>
          <p:nvPr/>
        </p:nvSpPr>
        <p:spPr bwMode="auto">
          <a:xfrm>
            <a:off x="441488" y="2340047"/>
            <a:ext cx="6454432"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I think we can add some stones.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a:p>
        </p:txBody>
      </p:sp>
      <p:sp>
        <p:nvSpPr>
          <p:cNvPr id="5" name="内容占位符 3"/>
          <p:cNvSpPr txBox="1">
            <a:spLocks/>
          </p:cNvSpPr>
          <p:nvPr/>
        </p:nvSpPr>
        <p:spPr bwMode="auto">
          <a:xfrm>
            <a:off x="360854" y="3166640"/>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开放性试题，言之有理即可。</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39783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3"/>
            <a:ext cx="11485848" cy="4473123"/>
          </a:xfrm>
          <a:prstGeom prst="rect">
            <a:avLst/>
          </a:prstGeom>
        </p:spPr>
      </p:pic>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1" name="分析.eps" descr="id:2147487343;FounderCES"/>
          <p:cNvPicPr/>
          <p:nvPr/>
        </p:nvPicPr>
        <p:blipFill>
          <a:blip r:embed="rId4"/>
          <a:stretch>
            <a:fillRect/>
          </a:stretch>
        </p:blipFill>
        <p:spPr>
          <a:xfrm>
            <a:off x="498522" y="4008064"/>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2" name="内容占位符 1"/>
          <p:cNvSpPr>
            <a:spLocks noGrp="1"/>
          </p:cNvSpPr>
          <p:nvPr>
            <p:ph idx="1"/>
          </p:nvPr>
        </p:nvSpPr>
        <p:spPr>
          <a:xfrm>
            <a:off x="360854" y="1226785"/>
            <a:ext cx="11485848" cy="4247317"/>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When the water around the house starts to rise, it will leave the ground.</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当</a:t>
            </a:r>
            <a:r>
              <a:rPr lang="zh-CN" altLang="zh-CN">
                <a:latin typeface="Times New Roman" panose="02020603050405020304" pitchFamily="18" charset="0"/>
                <a:ea typeface="楷体" panose="02010609060101010101" pitchFamily="49" charset="-122"/>
                <a:cs typeface="Times New Roman" panose="02020603050405020304" pitchFamily="18" charset="0"/>
              </a:rPr>
              <a:t>房子周围的水开始上升时</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它就会离开地面。</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when</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引导的是时间状语从句</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latin typeface="Times New Roman" panose="02020603050405020304" pitchFamily="18" charset="0"/>
                <a:ea typeface="宋体" panose="02010600030101010101" pitchFamily="2" charset="-122"/>
                <a:cs typeface="Times New Roman" panose="02020603050405020304" pitchFamily="18" charset="0"/>
              </a:rPr>
              <a:t>around </a:t>
            </a:r>
            <a:r>
              <a:rPr lang="en-US" altLang="zh-CN">
                <a:latin typeface="Times New Roman" panose="02020603050405020304" pitchFamily="18" charset="0"/>
                <a:ea typeface="宋体" panose="02010600030101010101" pitchFamily="2" charset="-122"/>
                <a:cs typeface="Times New Roman" panose="02020603050405020304" pitchFamily="18" charset="0"/>
              </a:rPr>
              <a:t>the house</a:t>
            </a:r>
            <a:r>
              <a:rPr lang="zh-CN" altLang="zh-CN">
                <a:latin typeface="Times New Roman" panose="02020603050405020304" pitchFamily="18" charset="0"/>
                <a:ea typeface="宋体" panose="02010600030101010101" pitchFamily="2" charset="-122"/>
                <a:cs typeface="Times New Roman" panose="02020603050405020304" pitchFamily="18" charset="0"/>
              </a:rPr>
              <a:t>是介词短语作</a:t>
            </a:r>
            <a:r>
              <a:rPr lang="en-US" altLang="zh-CN">
                <a:latin typeface="Times New Roman" panose="02020603050405020304" pitchFamily="18" charset="0"/>
                <a:ea typeface="宋体" panose="02010600030101010101" pitchFamily="2" charset="-122"/>
                <a:cs typeface="Times New Roman" panose="02020603050405020304" pitchFamily="18" charset="0"/>
              </a:rPr>
              <a:t>water</a:t>
            </a:r>
            <a:r>
              <a:rPr lang="zh-CN" altLang="zh-CN">
                <a:latin typeface="Times New Roman" panose="02020603050405020304" pitchFamily="18" charset="0"/>
                <a:ea typeface="宋体" panose="02010600030101010101" pitchFamily="2" charset="-122"/>
                <a:cs typeface="Times New Roman" panose="02020603050405020304" pitchFamily="18" charset="0"/>
              </a:rPr>
              <a:t>的定语</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334344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084303" y="2084238"/>
            <a:ext cx="6021807" cy="840706"/>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403984" y="836712"/>
            <a:ext cx="11428626" cy="1208187"/>
          </a:xfrm>
          <a:prstGeom prst="rect">
            <a:avLst/>
          </a:prstGeom>
        </p:spPr>
      </p:pic>
      <p:pic>
        <p:nvPicPr>
          <p:cNvPr id="9" name="图片 8"/>
          <p:cNvPicPr>
            <a:picLocks noChangeAspect="1"/>
          </p:cNvPicPr>
          <p:nvPr/>
        </p:nvPicPr>
        <p:blipFill>
          <a:blip r:embed="rId4"/>
          <a:stretch>
            <a:fillRect/>
          </a:stretch>
        </p:blipFill>
        <p:spPr>
          <a:xfrm>
            <a:off x="550590" y="2972862"/>
            <a:ext cx="3024336" cy="790377"/>
          </a:xfrm>
          <a:prstGeom prst="rect">
            <a:avLst/>
          </a:prstGeom>
        </p:spPr>
      </p:pic>
      <p:sp>
        <p:nvSpPr>
          <p:cNvPr id="12" name="内容占位符 1"/>
          <p:cNvSpPr>
            <a:spLocks noGrp="1"/>
          </p:cNvSpPr>
          <p:nvPr>
            <p:ph idx="1"/>
          </p:nvPr>
        </p:nvSpPr>
        <p:spPr>
          <a:xfrm>
            <a:off x="360854" y="2970818"/>
            <a:ext cx="11485848" cy="1754326"/>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是一篇说明文。文章主要介绍了日本公司发明的一种</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防洪</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房屋</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349933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6742"/>
          </a:xfrm>
        </p:spPr>
        <p:txBody>
          <a:bodyPr/>
          <a:lstStyle/>
          <a:p>
            <a:pPr indent="322580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many countries around the world, flooding is a big headache in summer. It often causes a lot of damage. Luckily, a Japanese company has come up with an answer to the problem</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“flood-resistant” house.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1215902" y="975235"/>
            <a:ext cx="2302532" cy="580223"/>
          </a:xfrm>
          <a:prstGeom prst="rect">
            <a:avLst/>
          </a:prstGeom>
        </p:spPr>
      </p:pic>
    </p:spTree>
    <p:extLst>
      <p:ext uri="{BB962C8B-B14F-4D97-AF65-F5344CB8AC3E}">
        <p14:creationId xmlns:p14="http://schemas.microsoft.com/office/powerpoint/2010/main" val="1032277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7739"/>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kind of house won’t get flooded. Its walls are covered with water-resistant material. And seals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封条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built between its door and door frame, as well as between its windows and window frames. They help keep water from entering the house.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477395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873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house won’t be swept away by floodwaters, either. The company makes good use of the power of water. The house is attached to four iron rods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铁杆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through the use of thick ropes. These rods are firmly stuck in the ground around the house. This keeps the house from being washed away in a flood.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96566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674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the water around the house starts to rise, it will leave the ground. The building is able to float up to five meters above the ground. When the floodwaters go down, the floating house will naturally fall back down.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8744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116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people want to buy a new house from this company, they can choose to have this flood-resistant system built into it. The cost of this system is only about 770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yen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yuan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888637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016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special about the building material of the “flood-resistant” house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424236" y="2334468"/>
            <a:ext cx="10342864"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Its</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walls</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are</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covered</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with</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water-resistant</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material.</a:t>
            </a:r>
            <a:endParaRPr lang="zh-CN" altLang="en-US"/>
          </a:p>
        </p:txBody>
      </p:sp>
      <p:sp>
        <p:nvSpPr>
          <p:cNvPr id="5" name="内容占位符 1"/>
          <p:cNvSpPr txBox="1">
            <a:spLocks/>
          </p:cNvSpPr>
          <p:nvPr/>
        </p:nvSpPr>
        <p:spPr bwMode="auto">
          <a:xfrm>
            <a:off x="360854" y="3119105"/>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根据文中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“Its walls are covered with water-resistant material</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可知，房屋的墙壁覆盖了防水材料。</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72309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85323"/>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makes sure the house won’t be swept away during a flood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v</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3"/>
          <p:cNvSpPr txBox="1">
            <a:spLocks/>
          </p:cNvSpPr>
          <p:nvPr/>
        </p:nvSpPr>
        <p:spPr bwMode="auto">
          <a:xfrm>
            <a:off x="449705" y="2360346"/>
            <a:ext cx="4798248"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Four iron rods.</a:t>
            </a:r>
            <a:endParaRPr lang="zh-CN" altLang="en-US"/>
          </a:p>
        </p:txBody>
      </p:sp>
      <p:sp>
        <p:nvSpPr>
          <p:cNvPr id="5" name="内容占位符 2"/>
          <p:cNvSpPr txBox="1">
            <a:spLocks/>
          </p:cNvSpPr>
          <p:nvPr/>
        </p:nvSpPr>
        <p:spPr bwMode="auto">
          <a:xfrm>
            <a:off x="360854" y="3117650"/>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根据文中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house is attached to four iron rods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铁杆</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through the use of thick ropes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可知，房屋通过粗绳与四根铁杆相连，这些铁杆牢牢地插在地面，防止房屋被洪水冲走。</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38725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607</Words>
  <Application>Microsoft Office PowerPoint</Application>
  <PresentationFormat>自定义</PresentationFormat>
  <Paragraphs>31</Paragraphs>
  <Slides>13</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13</vt:i4>
      </vt:variant>
    </vt:vector>
  </HeadingPairs>
  <TitlesOfParts>
    <vt:vector size="21"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2025-09-13T09:38:34Z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